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6" r:id="rId7"/>
    <p:sldId id="262" r:id="rId8"/>
    <p:sldId id="263" r:id="rId9"/>
    <p:sldId id="264" r:id="rId10"/>
    <p:sldId id="287" r:id="rId11"/>
    <p:sldId id="266" r:id="rId12"/>
    <p:sldId id="267" r:id="rId13"/>
    <p:sldId id="28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79" r:id="rId27"/>
    <p:sldId id="280" r:id="rId28"/>
  </p:sldIdLst>
  <p:sldSz cx="9144000" cy="6858000" type="screen4x3"/>
  <p:notesSz cx="6858000" cy="9144000"/>
  <p:embeddedFontLs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ucida Sans" panose="020B0602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1F136-E23B-4568-9272-D8DF9ADB0873}">
  <a:tblStyle styleId="{A701F136-E23B-4568-9272-D8DF9ADB08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1B34F3-765E-47AB-B8AF-148FC4C12C8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CE1C10-63C3-4003-B52D-617C13275E4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39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Computes the distance map from a binary image processor, by specifying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weights and normalization.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is computed for each foreground (white) pixel, as the chamfer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to the nearest background (black) pixel. </a:t>
            </a:r>
            <a:endParaRPr/>
          </a:p>
        </p:txBody>
      </p:sp>
      <p:sp>
        <p:nvSpPr>
          <p:cNvPr id="241" name="Google Shape;2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c679dfe7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c679dfe7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4c679dfe75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679dfe7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679dfe7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4c679dfe7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56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679dfe7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c679dfe7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4c679dfe7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79dfe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79dfe7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c679dfe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lvl="2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lvl="3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lvl="4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  <a:defRPr sz="2400" b="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>
  <p:cSld name="Bild mit 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-5400000">
            <a:off x="1143000" y="-1143000"/>
            <a:ext cx="6858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991221" y="9468"/>
            <a:ext cx="7059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cida Sans"/>
              <a:buNone/>
              <a:defRPr sz="1800" b="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de-DE" sz="3600">
                <a:latin typeface="Lucida Sans"/>
                <a:ea typeface="Lucida Sans"/>
                <a:cs typeface="Lucida Sans"/>
                <a:sym typeface="Lucida Sans"/>
              </a:rPr>
              <a:t>Programming Project 03</a:t>
            </a:r>
            <a:endParaRPr sz="3600" i="1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Christine Robinson, Francèl Lamprecht, Regina Wehler</a:t>
            </a: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34;p22">
            <a:extLst>
              <a:ext uri="{FF2B5EF4-FFF2-40B4-BE49-F238E27FC236}">
                <a16:creationId xmlns:a16="http://schemas.microsoft.com/office/drawing/2014/main" id="{55A2C1FE-C32A-41E7-AFD5-A04060C3C8CA}"/>
              </a:ext>
            </a:extLst>
          </p:cNvPr>
          <p:cNvSpPr/>
          <p:nvPr/>
        </p:nvSpPr>
        <p:spPr>
          <a:xfrm>
            <a:off x="996347" y="971135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5;p22">
            <a:extLst>
              <a:ext uri="{FF2B5EF4-FFF2-40B4-BE49-F238E27FC236}">
                <a16:creationId xmlns:a16="http://schemas.microsoft.com/office/drawing/2014/main" id="{F8BE8E8C-A507-40BB-A58F-BA51E059EF83}"/>
              </a:ext>
            </a:extLst>
          </p:cNvPr>
          <p:cNvSpPr/>
          <p:nvPr/>
        </p:nvSpPr>
        <p:spPr>
          <a:xfrm>
            <a:off x="5464330" y="4033421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FCCE39-62BC-470E-862B-A6B2C78F8176}"/>
              </a:ext>
            </a:extLst>
          </p:cNvPr>
          <p:cNvGrpSpPr/>
          <p:nvPr/>
        </p:nvGrpSpPr>
        <p:grpSpPr>
          <a:xfrm>
            <a:off x="3580521" y="2730102"/>
            <a:ext cx="2088141" cy="1365117"/>
            <a:chOff x="3355166" y="2236308"/>
            <a:chExt cx="2088141" cy="1365117"/>
          </a:xfrm>
        </p:grpSpPr>
        <p:sp>
          <p:nvSpPr>
            <p:cNvPr id="17" name="Google Shape;236;p22">
              <a:extLst>
                <a:ext uri="{FF2B5EF4-FFF2-40B4-BE49-F238E27FC236}">
                  <a16:creationId xmlns:a16="http://schemas.microsoft.com/office/drawing/2014/main" id="{2E5620CE-3F4C-49CC-AA5E-D9D62FC2B33C}"/>
                </a:ext>
              </a:extLst>
            </p:cNvPr>
            <p:cNvSpPr/>
            <p:nvPr/>
          </p:nvSpPr>
          <p:spPr>
            <a:xfrm rot="8658438">
              <a:off x="3355166" y="2993572"/>
              <a:ext cx="2088141" cy="2880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7;p22">
              <a:extLst>
                <a:ext uri="{FF2B5EF4-FFF2-40B4-BE49-F238E27FC236}">
                  <a16:creationId xmlns:a16="http://schemas.microsoft.com/office/drawing/2014/main" id="{8D00CDCD-AA44-4A57-8808-7C2B0E644424}"/>
                </a:ext>
              </a:extLst>
            </p:cNvPr>
            <p:cNvSpPr txBox="1"/>
            <p:nvPr/>
          </p:nvSpPr>
          <p:spPr>
            <a:xfrm rot="-2045372">
              <a:off x="3653998" y="2236308"/>
              <a:ext cx="1490473" cy="1365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Leaf</a:t>
              </a:r>
              <a:endParaRPr dirty="0"/>
            </a:p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Segmentation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73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body" idx="1"/>
          </p:nvPr>
        </p:nvSpPr>
        <p:spPr>
          <a:xfrm>
            <a:off x="457200" y="3972875"/>
            <a:ext cx="82296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input</a:t>
            </a:r>
            <a:r>
              <a:rPr lang="de-DE" sz="1600" dirty="0"/>
              <a:t>: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class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step</a:t>
            </a:r>
            <a:r>
              <a:rPr lang="de-DE" sz="1600" dirty="0"/>
              <a:t> 1: </a:t>
            </a:r>
            <a:r>
              <a:rPr lang="de-DE" sz="1600" dirty="0" err="1"/>
              <a:t>compute</a:t>
            </a:r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 </a:t>
            </a:r>
            <a:r>
              <a:rPr lang="de-DE" sz="1600" dirty="0" err="1"/>
              <a:t>map</a:t>
            </a:r>
            <a:r>
              <a:rPr lang="de-DE" sz="1600" dirty="0"/>
              <a:t>, i.e. </a:t>
            </a:r>
            <a:r>
              <a:rPr lang="de-DE" sz="1600" dirty="0" err="1"/>
              <a:t>compute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white</a:t>
            </a:r>
            <a:r>
              <a:rPr lang="de-DE" sz="1600" dirty="0"/>
              <a:t> </a:t>
            </a:r>
            <a:r>
              <a:rPr lang="de-DE" sz="1600" dirty="0" err="1"/>
              <a:t>pixel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chamfer</a:t>
            </a:r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nearest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 (</a:t>
            </a:r>
            <a:r>
              <a:rPr lang="de-DE" sz="1600" dirty="0" err="1"/>
              <a:t>black</a:t>
            </a:r>
            <a:r>
              <a:rPr lang="de-DE" sz="1600" dirty="0"/>
              <a:t>) </a:t>
            </a:r>
            <a:r>
              <a:rPr lang="de-DE" sz="1600" dirty="0" err="1"/>
              <a:t>pixel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step</a:t>
            </a:r>
            <a:r>
              <a:rPr lang="de-DE" sz="1600" dirty="0"/>
              <a:t> 2: </a:t>
            </a:r>
            <a:r>
              <a:rPr lang="de-DE" sz="1600" dirty="0" err="1"/>
              <a:t>draw</a:t>
            </a:r>
            <a:r>
              <a:rPr lang="de-DE" sz="1600" dirty="0"/>
              <a:t> a </a:t>
            </a:r>
            <a:r>
              <a:rPr lang="de-DE" sz="1600" dirty="0" err="1"/>
              <a:t>line</a:t>
            </a:r>
            <a:r>
              <a:rPr lang="de-DE" sz="1600" dirty="0"/>
              <a:t> (= separate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objects</a:t>
            </a:r>
            <a:r>
              <a:rPr lang="de-DE" sz="1600" dirty="0"/>
              <a:t>) </a:t>
            </a:r>
            <a:r>
              <a:rPr lang="de-DE" sz="1600" dirty="0" err="1"/>
              <a:t>where</a:t>
            </a:r>
            <a:r>
              <a:rPr lang="de-DE" sz="1600" dirty="0"/>
              <a:t> </a:t>
            </a:r>
            <a:r>
              <a:rPr lang="de-DE" sz="1600" dirty="0" err="1"/>
              <a:t>two</a:t>
            </a:r>
            <a:r>
              <a:rPr lang="de-DE" sz="1600" dirty="0"/>
              <a:t> „</a:t>
            </a:r>
            <a:r>
              <a:rPr lang="de-DE" sz="1600" dirty="0" err="1"/>
              <a:t>watersheds</a:t>
            </a:r>
            <a:r>
              <a:rPr lang="de-DE" sz="1600" dirty="0"/>
              <a:t>“ </a:t>
            </a:r>
            <a:r>
              <a:rPr lang="de-DE" sz="1600" dirty="0" err="1"/>
              <a:t>meet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output</a:t>
            </a:r>
            <a:r>
              <a:rPr lang="de-DE" sz="1600" dirty="0"/>
              <a:t>: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added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endParaRPr sz="1600"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Watershed Segmentation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303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1405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2757917" y="2135084"/>
            <a:ext cx="57606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250" name="Google Shape;250;p23"/>
          <p:cNvCxnSpPr/>
          <p:nvPr/>
        </p:nvCxnSpPr>
        <p:spPr>
          <a:xfrm>
            <a:off x="5810020" y="2135084"/>
            <a:ext cx="57606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251" name="Google Shape;251;p23"/>
          <p:cNvSpPr txBox="1"/>
          <p:nvPr/>
        </p:nvSpPr>
        <p:spPr>
          <a:xfrm>
            <a:off x="2895106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947209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Removal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outliers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 </a:t>
            </a:r>
            <a:r>
              <a:rPr lang="de-DE" sz="1600" dirty="0" err="1"/>
              <a:t>selective</a:t>
            </a:r>
            <a:r>
              <a:rPr lang="de-DE" sz="1600" dirty="0"/>
              <a:t> median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 and plant</a:t>
            </a:r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11430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Apply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and </a:t>
            </a:r>
            <a:r>
              <a:rPr lang="de-DE" sz="1600" dirty="0" err="1"/>
              <a:t>returns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:</a:t>
            </a:r>
            <a:endParaRPr sz="16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Watershed Segmentation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9F23D-07ED-4035-ACAA-8732136E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236" y="4493578"/>
            <a:ext cx="5769528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 findObjects(ImagePlus inputPlus)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ImagePlus resPlus = inputPlus.duplicate();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IJ.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(resPlus,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"Watershed"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"only"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shortTitle = resPlus.getShortTitle();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DUPremoved =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(shortTitle,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"DUP_"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resPlus.setTitle(DUPremoved +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"_watershed"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resPlus;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3DA3-43B0-4BA0-B08D-7D9954600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16" y="1914495"/>
            <a:ext cx="8561959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removeOutliers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input)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(input,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"Remove Outliers..."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"radius=6 threshold=50 which=Dark"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(input,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"Remove Outliers..."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"radius=6 threshold=50 which=Bright"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78;p25">
            <a:extLst>
              <a:ext uri="{FF2B5EF4-FFF2-40B4-BE49-F238E27FC236}">
                <a16:creationId xmlns:a16="http://schemas.microsoft.com/office/drawing/2014/main" id="{2D6BE259-49A5-4EBF-B2D2-AFEB1D4A7C90}"/>
              </a:ext>
            </a:extLst>
          </p:cNvPr>
          <p:cNvSpPr/>
          <p:nvPr/>
        </p:nvSpPr>
        <p:spPr>
          <a:xfrm>
            <a:off x="1115616" y="966066"/>
            <a:ext cx="7200800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79;p25">
            <a:extLst>
              <a:ext uri="{FF2B5EF4-FFF2-40B4-BE49-F238E27FC236}">
                <a16:creationId xmlns:a16="http://schemas.microsoft.com/office/drawing/2014/main" id="{695EE0EE-C6F1-4580-9FE1-4313EDCDE0F7}"/>
              </a:ext>
            </a:extLst>
          </p:cNvPr>
          <p:cNvSpPr/>
          <p:nvPr/>
        </p:nvSpPr>
        <p:spPr>
          <a:xfrm>
            <a:off x="3591525" y="5077130"/>
            <a:ext cx="2088232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0;p25">
            <a:extLst>
              <a:ext uri="{FF2B5EF4-FFF2-40B4-BE49-F238E27FC236}">
                <a16:creationId xmlns:a16="http://schemas.microsoft.com/office/drawing/2014/main" id="{C82B06B6-704A-4828-BE89-42350BDBC715}"/>
              </a:ext>
            </a:extLst>
          </p:cNvPr>
          <p:cNvSpPr txBox="1"/>
          <p:nvPr/>
        </p:nvSpPr>
        <p:spPr>
          <a:xfrm>
            <a:off x="3692602" y="4394630"/>
            <a:ext cx="9870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43377FDC-6D6F-40BB-A324-FEBF3B2F780A}"/>
              </a:ext>
            </a:extLst>
          </p:cNvPr>
          <p:cNvSpPr/>
          <p:nvPr/>
        </p:nvSpPr>
        <p:spPr>
          <a:xfrm>
            <a:off x="4775767" y="5077130"/>
            <a:ext cx="900000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2;p25">
            <a:extLst>
              <a:ext uri="{FF2B5EF4-FFF2-40B4-BE49-F238E27FC236}">
                <a16:creationId xmlns:a16="http://schemas.microsoft.com/office/drawing/2014/main" id="{C72AC877-C514-4216-8373-542009CF685C}"/>
              </a:ext>
            </a:extLst>
          </p:cNvPr>
          <p:cNvSpPr/>
          <p:nvPr/>
        </p:nvSpPr>
        <p:spPr>
          <a:xfrm rot="2706972">
            <a:off x="4606229" y="5395789"/>
            <a:ext cx="1080000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3;p25">
            <a:extLst>
              <a:ext uri="{FF2B5EF4-FFF2-40B4-BE49-F238E27FC236}">
                <a16:creationId xmlns:a16="http://schemas.microsoft.com/office/drawing/2014/main" id="{E8A74E2C-886C-42EC-8666-3E580DBC586E}"/>
              </a:ext>
            </a:extLst>
          </p:cNvPr>
          <p:cNvSpPr/>
          <p:nvPr/>
        </p:nvSpPr>
        <p:spPr>
          <a:xfrm rot="-2188824">
            <a:off x="4615458" y="4772339"/>
            <a:ext cx="1080000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1F1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9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26"/>
          <p:cNvGraphicFramePr/>
          <p:nvPr>
            <p:extLst>
              <p:ext uri="{D42A27DB-BD31-4B8C-83A1-F6EECF244321}">
                <p14:modId xmlns:p14="http://schemas.microsoft.com/office/powerpoint/2010/main" val="2841569438"/>
              </p:ext>
            </p:extLst>
          </p:nvPr>
        </p:nvGraphicFramePr>
        <p:xfrm>
          <a:off x="1610142" y="3511382"/>
          <a:ext cx="5923722" cy="2966800"/>
        </p:xfrm>
        <a:graphic>
          <a:graphicData uri="http://schemas.openxmlformats.org/drawingml/2006/table">
            <a:tbl>
              <a:tblPr firstRow="1" bandRow="1">
                <a:noFill/>
                <a:tableStyleId>{A701F136-E23B-4568-9272-D8DF9ADB0873}</a:tableStyleId>
              </a:tblPr>
              <a:tblGrid>
                <a:gridCol w="29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u="none" strike="noStrike" cap="none"/>
                        <a:t>Particle Analyzer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Information (in CSV output)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Area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Size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Centroid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pos_x and pos_y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/>
                        <a:t>Shape </a:t>
                      </a:r>
                      <a:r>
                        <a:rPr lang="de-DE" sz="1600" dirty="0" err="1"/>
                        <a:t>descriptors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roundness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/>
                        <a:t>Integrated </a:t>
                      </a:r>
                      <a:r>
                        <a:rPr lang="de-DE" sz="1600" dirty="0" err="1"/>
                        <a:t>density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brightness_sum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Mean gray value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brightness_average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Bounding rectangle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width_to_height_ratio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Feret‘s diameter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 err="1"/>
                        <a:t>feret_min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feret_max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feret_ratio</a:t>
                      </a:r>
                      <a:endParaRPr sz="16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2843808" y="1450297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particle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analyzer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Fiji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measure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properties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single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objects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leaves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1600" dirty="0"/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this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splitted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green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channels</a:t>
            </a:r>
            <a:endParaRPr sz="1600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>
            <a:spLocks noGrp="1"/>
          </p:cNvSpPr>
          <p:nvPr>
            <p:ph type="body" idx="1"/>
          </p:nvPr>
        </p:nvSpPr>
        <p:spPr>
          <a:xfrm>
            <a:off x="457200" y="3501008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Width-</a:t>
            </a:r>
            <a:r>
              <a:rPr lang="de-DE" sz="1600" dirty="0" err="1"/>
              <a:t>to</a:t>
            </a:r>
            <a:r>
              <a:rPr lang="de-DE" sz="1600" dirty="0"/>
              <a:t>-</a:t>
            </a:r>
            <a:r>
              <a:rPr lang="de-DE" sz="1600" dirty="0" err="1"/>
              <a:t>height</a:t>
            </a:r>
            <a:r>
              <a:rPr lang="de-DE" sz="1600" dirty="0"/>
              <a:t> </a:t>
            </a:r>
            <a:r>
              <a:rPr lang="de-DE" sz="1600" dirty="0" err="1"/>
              <a:t>ratio</a:t>
            </a:r>
            <a:r>
              <a:rPr lang="de-DE" sz="1600" dirty="0"/>
              <a:t> vs. </a:t>
            </a:r>
            <a:r>
              <a:rPr lang="de-DE" sz="1600" dirty="0" err="1"/>
              <a:t>feret</a:t>
            </a:r>
            <a:r>
              <a:rPr lang="de-DE" sz="1600" dirty="0"/>
              <a:t> </a:t>
            </a:r>
            <a:r>
              <a:rPr lang="de-DE" sz="1600" dirty="0" err="1"/>
              <a:t>ratio</a:t>
            </a:r>
            <a:endParaRPr sz="1600" dirty="0"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442668" y="4331592"/>
            <a:ext cx="2239957" cy="1818474"/>
            <a:chOff x="767194" y="1340768"/>
            <a:chExt cx="2239957" cy="1818474"/>
          </a:xfrm>
        </p:grpSpPr>
        <p:grpSp>
          <p:nvGrpSpPr>
            <p:cNvPr id="303" name="Google Shape;303;p27"/>
            <p:cNvGrpSpPr/>
            <p:nvPr/>
          </p:nvGrpSpPr>
          <p:grpSpPr>
            <a:xfrm>
              <a:off x="1475656" y="1340768"/>
              <a:ext cx="1531494" cy="1585132"/>
              <a:chOff x="1475656" y="1340768"/>
              <a:chExt cx="1531494" cy="1585132"/>
            </a:xfrm>
          </p:grpSpPr>
          <p:pic>
            <p:nvPicPr>
              <p:cNvPr id="304" name="Google Shape;304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583478">
                <a:off x="1969939" y="1302272"/>
                <a:ext cx="542929" cy="16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27"/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27"/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width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height</a:t>
              </a:r>
              <a:endParaRPr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5636181" y="4111934"/>
            <a:ext cx="1974476" cy="2090971"/>
            <a:chOff x="5425163" y="796628"/>
            <a:chExt cx="1974476" cy="2090971"/>
          </a:xfrm>
        </p:grpSpPr>
        <p:pic>
          <p:nvPicPr>
            <p:cNvPr id="309" name="Google Shape;309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83478">
              <a:off x="6362426" y="1263971"/>
              <a:ext cx="542929" cy="1662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27"/>
            <p:cNvCxnSpPr>
              <a:stCxn id="309" idx="0"/>
              <a:endCxn id="309" idx="2"/>
            </p:cNvCxnSpPr>
            <p:nvPr/>
          </p:nvCxnSpPr>
          <p:spPr>
            <a:xfrm>
              <a:off x="6066493" y="1487807"/>
              <a:ext cx="1134900" cy="1214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1" name="Google Shape;311;p27"/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feret_max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27"/>
            <p:cNvCxnSpPr/>
            <p:nvPr/>
          </p:nvCxnSpPr>
          <p:spPr>
            <a:xfrm flipH="1">
              <a:off x="6228184" y="1700808"/>
              <a:ext cx="405706" cy="3600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3" name="Google Shape;313;p27"/>
            <p:cNvSpPr txBox="1"/>
            <p:nvPr/>
          </p:nvSpPr>
          <p:spPr>
            <a:xfrm rot="-2470967">
              <a:off x="5409754" y="1115605"/>
              <a:ext cx="1107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feret_min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92;p26">
            <a:extLst>
              <a:ext uri="{FF2B5EF4-FFF2-40B4-BE49-F238E27FC236}">
                <a16:creationId xmlns:a16="http://schemas.microsoft.com/office/drawing/2014/main" id="{6790D504-8B48-499B-ADB0-835D8466E068}"/>
              </a:ext>
            </a:extLst>
          </p:cNvPr>
          <p:cNvSpPr txBox="1"/>
          <p:nvPr/>
        </p:nvSpPr>
        <p:spPr>
          <a:xfrm>
            <a:off x="2843808" y="1450297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particle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analyzer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Fiji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measure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properties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single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objects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leaves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1600" dirty="0"/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this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splitted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green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channels</a:t>
            </a:r>
            <a:endParaRPr sz="1600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body" idx="1"/>
          </p:nvPr>
        </p:nvSpPr>
        <p:spPr>
          <a:xfrm>
            <a:off x="457200" y="776878"/>
            <a:ext cx="8229600" cy="50014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Run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Fiji</a:t>
            </a:r>
            <a:r>
              <a:rPr lang="de-DE" sz="1600" dirty="0"/>
              <a:t> </a:t>
            </a:r>
            <a:r>
              <a:rPr lang="de-DE" sz="1600" dirty="0" err="1"/>
              <a:t>Particle</a:t>
            </a:r>
            <a:r>
              <a:rPr lang="de-DE" sz="1600" dirty="0"/>
              <a:t> Analyzer.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Iterate</a:t>
            </a:r>
            <a:r>
              <a:rPr lang="de-DE" sz="1600" dirty="0"/>
              <a:t> </a:t>
            </a:r>
            <a:r>
              <a:rPr lang="de-DE" sz="1600" dirty="0" err="1"/>
              <a:t>over</a:t>
            </a:r>
            <a:r>
              <a:rPr lang="de-DE" sz="1600" dirty="0"/>
              <a:t> </a:t>
            </a:r>
            <a:r>
              <a:rPr lang="de-DE" sz="1600" dirty="0" err="1"/>
              <a:t>every</a:t>
            </a:r>
            <a:r>
              <a:rPr lang="de-DE" sz="1600" dirty="0"/>
              <a:t> </a:t>
            </a:r>
            <a:r>
              <a:rPr lang="de-DE" sz="1600" dirty="0" err="1"/>
              <a:t>leaf</a:t>
            </a:r>
            <a:r>
              <a:rPr lang="de-DE" sz="1600" dirty="0"/>
              <a:t>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Add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csv</a:t>
            </a:r>
            <a:r>
              <a:rPr lang="de-DE" sz="1600" dirty="0"/>
              <a:t> string.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Export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csv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Particle Analyzer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68AA4C-45C3-4262-A573-50AFA7A78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" y="2666310"/>
            <a:ext cx="8983977" cy="35394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analyzeImage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watershedImage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a custom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prevent it automatically opening a window even in batch mode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rm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ParticleAnalyzer.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ParticleAnalyzer.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(rm);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Split the original image into RGB channels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originalChannelImages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ChannelSplitter.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Perform the analysis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"Set Measurements..."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"area centroid bounding shape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feret's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display redirect=None decimal=3"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watershedImage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"Analyze Particles..."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"size=70-Infinity exclude clear add"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pandas</a:t>
            </a:r>
            <a:r>
              <a:rPr lang="de-DE" sz="1600" dirty="0"/>
              <a:t>, </a:t>
            </a:r>
            <a:r>
              <a:rPr lang="de-DE" sz="1600" dirty="0" err="1"/>
              <a:t>seaborn</a:t>
            </a:r>
            <a:r>
              <a:rPr lang="de-DE" sz="1600" dirty="0"/>
              <a:t>, </a:t>
            </a:r>
            <a:r>
              <a:rPr lang="de-DE" sz="1600" dirty="0" err="1"/>
              <a:t>scipy</a:t>
            </a:r>
            <a:r>
              <a:rPr lang="de-DE" sz="1600" dirty="0"/>
              <a:t>, </a:t>
            </a:r>
            <a:r>
              <a:rPr lang="de-DE" sz="1600" dirty="0" err="1"/>
              <a:t>matplotlib</a:t>
            </a:r>
            <a:r>
              <a:rPr lang="de-DE" sz="1600" dirty="0"/>
              <a:t> in </a:t>
            </a:r>
            <a:r>
              <a:rPr lang="de-DE" sz="1600" dirty="0" err="1"/>
              <a:t>jupyter</a:t>
            </a:r>
            <a:r>
              <a:rPr lang="de-DE" sz="1600" dirty="0"/>
              <a:t> </a:t>
            </a:r>
            <a:r>
              <a:rPr lang="de-DE" sz="1600" dirty="0" err="1"/>
              <a:t>notebook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Explorative Data Analysis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2949448"/>
            <a:ext cx="6804248" cy="2783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707" y="6581001"/>
            <a:ext cx="3420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https://www.plant-phenotyping.org/datasets-home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body" idx="1"/>
          </p:nvPr>
        </p:nvSpPr>
        <p:spPr>
          <a:xfrm>
            <a:off x="4694300" y="4077072"/>
            <a:ext cx="4042792" cy="259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Root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: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A1: 6.72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A2: 2.74</a:t>
            </a:r>
            <a:endParaRPr sz="1600" dirty="0"/>
          </a:p>
        </p:txBody>
      </p:sp>
      <p:sp>
        <p:nvSpPr>
          <p:cNvPr id="338" name="Google Shape;338;p30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leaf counts to ground truth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737633"/>
            <a:ext cx="84963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3902922"/>
            <a:ext cx="4392488" cy="29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high root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A1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trained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distinguish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moss</a:t>
            </a:r>
            <a:r>
              <a:rPr lang="de-DE" sz="1600" dirty="0"/>
              <a:t> and </a:t>
            </a:r>
            <a:r>
              <a:rPr lang="de-DE" sz="1600" i="1" dirty="0" err="1"/>
              <a:t>Arabidopsis</a:t>
            </a:r>
            <a:endParaRPr sz="1600" i="1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sz="1600" dirty="0"/>
              <a:t>➔ high </a:t>
            </a:r>
            <a:r>
              <a:rPr lang="de-DE" sz="1600" dirty="0" err="1"/>
              <a:t>error</a:t>
            </a:r>
            <a:r>
              <a:rPr lang="de-DE" sz="1600" dirty="0"/>
              <a:t> rate in A1 </a:t>
            </a:r>
            <a:r>
              <a:rPr lang="de-DE" sz="1600" dirty="0" err="1"/>
              <a:t>dataset</a:t>
            </a:r>
            <a:endParaRPr sz="1600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Bad performance of classifier with mossy plants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3216537"/>
            <a:ext cx="2637918" cy="27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856" y="3227937"/>
            <a:ext cx="2637919" cy="279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8767" y="3218733"/>
            <a:ext cx="2638868" cy="2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475565" y="6084004"/>
            <a:ext cx="2189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Mossy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input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image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610991" y="6084004"/>
            <a:ext cx="1967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our classification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800716" y="6084004"/>
            <a:ext cx="1554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ground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truth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457200" y="908720"/>
            <a:ext cx="8229600" cy="583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Main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  <a:endParaRPr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Solution: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  <a:endParaRPr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Both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sz="1600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Plant Phenotyping</a:t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1425985" y="3382590"/>
              <a:ext cx="19923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b="0" i="0" u="none" strike="noStrike" cap="none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SCREEN House 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06" name="Google Shape;10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5443585" y="3395108"/>
              <a:ext cx="2602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GROWSCREEN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chamber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Data Analysis – Overview of A2 Dataset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1550505" y="1124744"/>
            <a:ext cx="6452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Size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874643" y="2244522"/>
            <a:ext cx="1321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Roundness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109331" y="3364300"/>
            <a:ext cx="20864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average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brightness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green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feret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ratio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width to height ratio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741121"/>
            <a:ext cx="6084000" cy="6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100190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457200" y="5970846"/>
            <a:ext cx="8229600" cy="63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, </a:t>
            </a:r>
            <a:r>
              <a:rPr lang="de-DE" sz="1600" dirty="0" err="1"/>
              <a:t>size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leaf</a:t>
            </a:r>
            <a:r>
              <a:rPr lang="de-DE" sz="1600" dirty="0"/>
              <a:t> and ist </a:t>
            </a:r>
            <a:r>
              <a:rPr lang="de-DE" sz="1600" dirty="0" err="1"/>
              <a:t>roundness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not </a:t>
            </a:r>
            <a:r>
              <a:rPr lang="de-DE" sz="1600" dirty="0" err="1"/>
              <a:t>correlated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73" name="Google Shape;373;p3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roundness?</a:t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 rot="-5400000">
            <a:off x="1703472" y="3344803"/>
            <a:ext cx="120904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243067" y="5437038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83671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>
            <a:spLocks noGrp="1"/>
          </p:cNvSpPr>
          <p:nvPr>
            <p:ph type="body" idx="1"/>
          </p:nvPr>
        </p:nvSpPr>
        <p:spPr>
          <a:xfrm>
            <a:off x="485306" y="5761038"/>
            <a:ext cx="8229600" cy="68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, </a:t>
            </a:r>
            <a:r>
              <a:rPr lang="de-DE" sz="1600" dirty="0" err="1"/>
              <a:t>size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leaf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its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r>
              <a:rPr lang="de-DE" sz="1600" dirty="0"/>
              <a:t>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brightness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83" name="Google Shape;383;p3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color?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 rot="-5400000">
            <a:off x="976924" y="3244333"/>
            <a:ext cx="25424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average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139952" y="5269543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1052736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457200" y="5889029"/>
            <a:ext cx="8229600" cy="96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leaves</a:t>
            </a:r>
            <a:r>
              <a:rPr lang="de-DE" sz="1600" dirty="0"/>
              <a:t> per plant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plant </a:t>
            </a:r>
            <a:r>
              <a:rPr lang="de-DE" sz="1600" dirty="0" err="1"/>
              <a:t>area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93" name="Google Shape;393;p35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total </a:t>
            </a:r>
            <a:r>
              <a:rPr lang="de-DE" dirty="0" err="1"/>
              <a:t>area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395" name="Google Shape;395;p35"/>
          <p:cNvSpPr txBox="1"/>
          <p:nvPr/>
        </p:nvSpPr>
        <p:spPr>
          <a:xfrm>
            <a:off x="3563888" y="5507940"/>
            <a:ext cx="20517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Number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leaves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rot="-5400000">
            <a:off x="1432826" y="3517697"/>
            <a:ext cx="134170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Total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area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2843808" y="2132856"/>
            <a:ext cx="30243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</a:pP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de-DE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pearman =0.94; p</a:t>
            </a:r>
            <a:r>
              <a:rPr lang="de-DE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=5.83</a:t>
            </a:r>
            <a:r>
              <a:rPr lang="de-DE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e-14)</a:t>
            </a:r>
            <a:r>
              <a:rPr lang="de-DE"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body" idx="1"/>
          </p:nvPr>
        </p:nvSpPr>
        <p:spPr>
          <a:xfrm>
            <a:off x="351375" y="864151"/>
            <a:ext cx="8229600" cy="57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project’s</a:t>
            </a:r>
            <a:r>
              <a:rPr lang="de-DE" sz="1600" dirty="0"/>
              <a:t> </a:t>
            </a:r>
            <a:r>
              <a:rPr lang="de-DE" sz="1600" dirty="0" err="1"/>
              <a:t>successes</a:t>
            </a:r>
            <a:r>
              <a:rPr lang="de-DE" sz="1600" dirty="0"/>
              <a:t>:</a:t>
            </a:r>
            <a:endParaRPr sz="1600" dirty="0"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By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Trainable</a:t>
            </a:r>
            <a:r>
              <a:rPr lang="de-DE" sz="1600" dirty="0"/>
              <a:t> </a:t>
            </a:r>
            <a:r>
              <a:rPr lang="de-DE" sz="1600" dirty="0" err="1"/>
              <a:t>Weka</a:t>
            </a:r>
            <a:r>
              <a:rPr lang="de-DE" sz="1600" dirty="0"/>
              <a:t> Segmentation (</a:t>
            </a:r>
            <a:r>
              <a:rPr lang="de-DE" sz="1600" dirty="0" err="1"/>
              <a:t>with</a:t>
            </a:r>
            <a:r>
              <a:rPr lang="de-DE" sz="1600" dirty="0"/>
              <a:t> a </a:t>
            </a:r>
            <a:r>
              <a:rPr lang="de-DE" sz="1600" dirty="0" err="1"/>
              <a:t>FastRandomForest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)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mostly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separate a plant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its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.</a:t>
            </a:r>
            <a:endParaRPr sz="1600" dirty="0"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successfully</a:t>
            </a:r>
            <a:r>
              <a:rPr lang="de-DE" sz="1600" dirty="0"/>
              <a:t> </a:t>
            </a:r>
            <a:r>
              <a:rPr lang="de-DE" sz="1600" dirty="0" err="1"/>
              <a:t>managed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identify</a:t>
            </a:r>
            <a:r>
              <a:rPr lang="de-DE" sz="1600" dirty="0"/>
              <a:t> separate </a:t>
            </a:r>
            <a:r>
              <a:rPr lang="de-DE" sz="1600" dirty="0" err="1"/>
              <a:t>leaves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a plant,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, in </a:t>
            </a:r>
            <a:r>
              <a:rPr lang="de-DE" sz="1600" dirty="0" err="1"/>
              <a:t>order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successfully</a:t>
            </a:r>
            <a:r>
              <a:rPr lang="de-DE" sz="1600" dirty="0"/>
              <a:t> </a:t>
            </a:r>
            <a:r>
              <a:rPr lang="de-DE" sz="1600" dirty="0" err="1"/>
              <a:t>analyze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individual </a:t>
            </a:r>
            <a:r>
              <a:rPr lang="de-DE" sz="1600" dirty="0" err="1"/>
              <a:t>leaves</a:t>
            </a:r>
            <a:r>
              <a:rPr lang="de-DE" sz="1600" dirty="0"/>
              <a:t>.</a:t>
            </a:r>
            <a:endParaRPr sz="16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By </a:t>
            </a:r>
            <a:r>
              <a:rPr lang="de-DE" sz="1600" dirty="0" err="1"/>
              <a:t>applying</a:t>
            </a:r>
            <a:r>
              <a:rPr lang="de-DE" sz="1600" dirty="0"/>
              <a:t> </a:t>
            </a:r>
            <a:r>
              <a:rPr lang="de-DE" sz="1600" dirty="0" err="1"/>
              <a:t>various</a:t>
            </a:r>
            <a:r>
              <a:rPr lang="de-DE" sz="1600" dirty="0"/>
              <a:t> </a:t>
            </a:r>
            <a:r>
              <a:rPr lang="de-DE" sz="1600" dirty="0" err="1"/>
              <a:t>statistical</a:t>
            </a:r>
            <a:r>
              <a:rPr lang="de-DE" sz="1600" dirty="0"/>
              <a:t> </a:t>
            </a:r>
            <a:r>
              <a:rPr lang="de-DE" sz="1600" dirty="0" err="1"/>
              <a:t>functions</a:t>
            </a:r>
            <a:r>
              <a:rPr lang="de-DE" sz="1600" dirty="0"/>
              <a:t>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perform an in-</a:t>
            </a:r>
            <a:r>
              <a:rPr lang="de-DE" sz="1600" dirty="0" err="1"/>
              <a:t>depth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r>
              <a:rPr lang="de-DE" sz="1600" dirty="0"/>
              <a:t> on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and </a:t>
            </a:r>
            <a:r>
              <a:rPr lang="de-DE" sz="1600" dirty="0" err="1"/>
              <a:t>display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 in a </a:t>
            </a:r>
            <a:r>
              <a:rPr lang="de-DE" sz="1600" dirty="0" err="1"/>
              <a:t>meaningful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.</a:t>
            </a:r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improve</a:t>
            </a:r>
            <a:r>
              <a:rPr lang="de-DE" sz="1600" dirty="0"/>
              <a:t>:</a:t>
            </a:r>
            <a:endParaRPr sz="16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Improve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identify</a:t>
            </a:r>
            <a:r>
              <a:rPr lang="de-DE" sz="1600" dirty="0"/>
              <a:t> </a:t>
            </a:r>
            <a:r>
              <a:rPr lang="de-DE" sz="1600" dirty="0" err="1"/>
              <a:t>moss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part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/</a:t>
            </a:r>
            <a:r>
              <a:rPr lang="de-DE" sz="1600" dirty="0" err="1"/>
              <a:t>noise</a:t>
            </a:r>
            <a:r>
              <a:rPr lang="de-DE" sz="1600" dirty="0"/>
              <a:t> and not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part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.</a:t>
            </a:r>
            <a:endParaRPr sz="1600" dirty="0"/>
          </a:p>
          <a:p>
            <a:pPr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Summary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/>
        </p:nvSpPr>
        <p:spPr>
          <a:xfrm>
            <a:off x="4211960" y="4725144"/>
            <a:ext cx="399593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Questions?</a:t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827584" y="1628800"/>
            <a:ext cx="4968552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 for your attention!</a:t>
            </a:r>
            <a:endParaRPr sz="44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6"/>
          <p:cNvGraphicFramePr/>
          <p:nvPr/>
        </p:nvGraphicFramePr>
        <p:xfrm>
          <a:off x="428568" y="5349924"/>
          <a:ext cx="8292400" cy="1219240"/>
        </p:xfrm>
        <a:graphic>
          <a:graphicData uri="http://schemas.openxmlformats.org/drawingml/2006/table">
            <a:tbl>
              <a:tblPr>
                <a:noFill/>
                <a:tableStyleId>{131B34F3-765E-47AB-B8AF-148FC4C12C87}</a:tableStyleId>
              </a:tblPr>
              <a:tblGrid>
                <a:gridCol w="61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size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roundness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brightness_average_green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feret_ratio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width_to_height_ratio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0.688075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155.158879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0.666387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1.078050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0.140233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16.132569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0.124543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0.362589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Google Shape;403;p3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A1 and A2 dataset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568" y="3933840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568" y="898476"/>
            <a:ext cx="1018868" cy="108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36"/>
          <p:cNvGraphicFramePr/>
          <p:nvPr/>
        </p:nvGraphicFramePr>
        <p:xfrm>
          <a:off x="428568" y="2190020"/>
          <a:ext cx="8229625" cy="164596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61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roundness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brightness_average_green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feret_ratio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width_to_height_ratio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0.683580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152.157593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0.661207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1.064216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0.131106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15.184565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0.113540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0.340877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8" name="Google Shape;408;p36"/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7"/>
          <p:cNvGraphicFramePr/>
          <p:nvPr/>
        </p:nvGraphicFramePr>
        <p:xfrm>
          <a:off x="385512" y="980728"/>
          <a:ext cx="4104450" cy="296127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136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A1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A2</a:t>
                      </a:r>
                      <a:endParaRPr sz="1400" b="1"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2405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2300.169231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2193.229075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1919.748841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2512.367610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min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70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88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25%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736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430.5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50%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1787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1155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75%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3576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3160.5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max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13488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10717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5" name="Google Shape;415;p3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Distribution of size in datasets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256680" y="4365104"/>
            <a:ext cx="4819376" cy="12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Kolmogorov-Smirnov test: p=8.31e-05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Since p&lt;0.5, H</a:t>
            </a:r>
            <a:r>
              <a:rPr lang="de-DE" sz="1800" baseline="-25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that distributions are same, is rejected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566" y="980728"/>
            <a:ext cx="4032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5566" y="3761455"/>
            <a:ext cx="4032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6805591" y="1324266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05591" y="4034961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Computer Science Part</a:t>
            </a:r>
            <a:endParaRPr dirty="0"/>
          </a:p>
        </p:txBody>
      </p:sp>
      <p:pic>
        <p:nvPicPr>
          <p:cNvPr id="114" name="Google Shape;114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29500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5880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168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6832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1692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0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4598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51497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51497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4416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297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98786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14836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50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417765" y="3566623"/>
            <a:ext cx="6308469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➔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Automated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analysis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automatically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acquired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plant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images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73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71697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0834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971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5149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64320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34909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26615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718321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1002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951497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64286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3423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02560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Develop</a:t>
            </a:r>
            <a:r>
              <a:rPr lang="de-DE" sz="1600" dirty="0"/>
              <a:t> a simple </a:t>
            </a:r>
            <a:r>
              <a:rPr lang="de-DE" sz="1600" dirty="0" err="1"/>
              <a:t>approach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plant </a:t>
            </a:r>
            <a:r>
              <a:rPr lang="de-DE" sz="1600" dirty="0" err="1"/>
              <a:t>classification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top </a:t>
            </a:r>
            <a:r>
              <a:rPr lang="de-DE" sz="1600" dirty="0" err="1"/>
              <a:t>view</a:t>
            </a:r>
            <a:r>
              <a:rPr lang="de-DE" sz="1600" dirty="0"/>
              <a:t> </a:t>
            </a:r>
            <a:r>
              <a:rPr lang="de-DE" sz="1600" dirty="0" err="1"/>
              <a:t>photos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seedlings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parts</a:t>
            </a:r>
            <a:r>
              <a:rPr lang="de-DE" sz="1600" dirty="0"/>
              <a:t>: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Image Analysis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Fiji</a:t>
            </a:r>
            <a:r>
              <a:rPr lang="de-DE" sz="1600" dirty="0"/>
              <a:t> in Java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Explorative Data Analysis </a:t>
            </a:r>
            <a:r>
              <a:rPr lang="de-DE" sz="1600" dirty="0" err="1"/>
              <a:t>with</a:t>
            </a:r>
            <a:r>
              <a:rPr lang="de-DE" sz="1600" dirty="0"/>
              <a:t> Python in </a:t>
            </a:r>
            <a:r>
              <a:rPr lang="de-DE" sz="1600" dirty="0" err="1"/>
              <a:t>Jupyter</a:t>
            </a:r>
            <a:r>
              <a:rPr lang="de-DE" sz="1600" dirty="0"/>
              <a:t> Notebooks 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Data Sets: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sets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Leaf Segmentation and </a:t>
            </a:r>
            <a:r>
              <a:rPr lang="de-DE" sz="1600" dirty="0" err="1"/>
              <a:t>Counting</a:t>
            </a:r>
            <a:r>
              <a:rPr lang="de-DE" sz="1600" dirty="0"/>
              <a:t> </a:t>
            </a:r>
            <a:r>
              <a:rPr lang="de-DE" sz="1600" dirty="0" err="1"/>
              <a:t>Challenges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International Plant </a:t>
            </a:r>
            <a:r>
              <a:rPr lang="de-DE" sz="1600" dirty="0" err="1"/>
              <a:t>Phenotyping</a:t>
            </a:r>
            <a:r>
              <a:rPr lang="de-DE" sz="1600" dirty="0"/>
              <a:t> Network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 wild type and </a:t>
            </a:r>
            <a:r>
              <a:rPr lang="de-DE" sz="1600" dirty="0" err="1"/>
              <a:t>mutant</a:t>
            </a:r>
            <a:r>
              <a:rPr lang="de-DE" sz="1600" dirty="0"/>
              <a:t> plants</a:t>
            </a:r>
            <a:endParaRPr sz="1600"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Goal of this Project</a:t>
            </a: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1547664" y="4810915"/>
            <a:ext cx="6082757" cy="1440000"/>
            <a:chOff x="1496223" y="5078539"/>
            <a:chExt cx="6082757" cy="1440000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87;p18">
            <a:extLst>
              <a:ext uri="{FF2B5EF4-FFF2-40B4-BE49-F238E27FC236}">
                <a16:creationId xmlns:a16="http://schemas.microsoft.com/office/drawing/2014/main" id="{3F49DF93-AC2D-430E-B31F-47675F153ADC}"/>
              </a:ext>
            </a:extLst>
          </p:cNvPr>
          <p:cNvSpPr/>
          <p:nvPr/>
        </p:nvSpPr>
        <p:spPr>
          <a:xfrm>
            <a:off x="990346" y="3869140"/>
            <a:ext cx="7272808" cy="2919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05E336A-D0AA-40C3-A55F-F707DC785D57}"/>
              </a:ext>
            </a:extLst>
          </p:cNvPr>
          <p:cNvGrpSpPr/>
          <p:nvPr/>
        </p:nvGrpSpPr>
        <p:grpSpPr>
          <a:xfrm>
            <a:off x="3582600" y="1422344"/>
            <a:ext cx="2088300" cy="1467203"/>
            <a:chOff x="3582600" y="820178"/>
            <a:chExt cx="2088300" cy="1467203"/>
          </a:xfrm>
        </p:grpSpPr>
        <p:sp>
          <p:nvSpPr>
            <p:cNvPr id="16" name="Google Shape;188;p18">
              <a:extLst>
                <a:ext uri="{FF2B5EF4-FFF2-40B4-BE49-F238E27FC236}">
                  <a16:creationId xmlns:a16="http://schemas.microsoft.com/office/drawing/2014/main" id="{E1E4E0B0-A5B5-4D99-B723-D9CE3975CA39}"/>
                </a:ext>
              </a:extLst>
            </p:cNvPr>
            <p:cNvSpPr/>
            <p:nvPr/>
          </p:nvSpPr>
          <p:spPr>
            <a:xfrm>
              <a:off x="3582600" y="1498978"/>
              <a:ext cx="2088300" cy="2880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76A34D"/>
                </a:gs>
                <a:gs pos="50000">
                  <a:srgbClr val="D5D5D5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18">
              <a:extLst>
                <a:ext uri="{FF2B5EF4-FFF2-40B4-BE49-F238E27FC236}">
                  <a16:creationId xmlns:a16="http://schemas.microsoft.com/office/drawing/2014/main" id="{9A49ECEB-7E38-406E-8985-93A165C5315E}"/>
                </a:ext>
              </a:extLst>
            </p:cNvPr>
            <p:cNvSpPr txBox="1"/>
            <p:nvPr/>
          </p:nvSpPr>
          <p:spPr>
            <a:xfrm>
              <a:off x="3582600" y="820178"/>
              <a:ext cx="2088300" cy="146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Trainable</a:t>
              </a: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de-DE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Weka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Segmentation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457200" y="5801770"/>
            <a:ext cx="8229600" cy="91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Training a </a:t>
            </a:r>
            <a:r>
              <a:rPr lang="de-DE" sz="1600" dirty="0" err="1"/>
              <a:t>FastRandomForest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Weka</a:t>
            </a:r>
            <a:r>
              <a:rPr lang="de-DE" sz="1600" dirty="0"/>
              <a:t> GUI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Using</a:t>
            </a:r>
            <a:r>
              <a:rPr lang="de-DE" sz="1600" dirty="0"/>
              <a:t> 6 diverse </a:t>
            </a:r>
            <a:r>
              <a:rPr lang="de-DE" sz="1600" dirty="0" err="1"/>
              <a:t>photos</a:t>
            </a:r>
            <a:endParaRPr sz="1600"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Trainable Weka Segmentation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756140"/>
            <a:ext cx="6912768" cy="500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000" y="756418"/>
            <a:ext cx="6912000" cy="50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B5CF76-B9C5-4C25-9046-2BBD0BC9D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sz="1600" dirty="0"/>
              <a:t>Applies a trained classifier to a list of RGB images. </a:t>
            </a:r>
          </a:p>
          <a:p>
            <a:pPr indent="-317500">
              <a:spcBef>
                <a:spcPts val="0"/>
              </a:spcBef>
              <a:buSzPts val="1400"/>
              <a:buFont typeface="Arial"/>
              <a:buChar char="●"/>
            </a:pPr>
            <a:r>
              <a:rPr lang="en-US" sz="1600" dirty="0"/>
              <a:t>Loads the classifier from a .model file</a:t>
            </a:r>
          </a:p>
          <a:p>
            <a:pPr indent="-317500">
              <a:spcBef>
                <a:spcPts val="0"/>
              </a:spcBef>
              <a:buSzPts val="1400"/>
              <a:buFont typeface="Arial"/>
              <a:buChar char="●"/>
            </a:pPr>
            <a:r>
              <a:rPr lang="en-US" sz="1600" dirty="0"/>
              <a:t>Returns classified image list</a:t>
            </a:r>
          </a:p>
          <a:p>
            <a:pPr marL="139700" lvl="0" indent="0">
              <a:spcBef>
                <a:spcPts val="0"/>
              </a:spcBef>
              <a:buSzPts val="140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583616-90B3-40C0-870A-B7E9CF946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88" y="3221278"/>
            <a:ext cx="8452624" cy="24622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String path)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seg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loaded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seg.loadClassifier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(loaded)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Classifier loaded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(!loaded)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Can't load classifier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seg);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47E516-440C-4029-B646-E1AFBCC5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5" y="855571"/>
            <a:ext cx="9034670" cy="5909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seg)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Apply classifier to folder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iterate over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apply classifier and get results (0 indicates number of threads is auto-detected)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result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seg.applyClassifier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result.setLut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getGoldenAngleLUT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convert from red/green to grayscale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imageConverter.convertToGray8();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result.updateImage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B&amp;W image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"Convert to Mask"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"Black Background"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blackBackground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"Make Binary"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result.setTitle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img.getShortTitle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"_class"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Bildschirmpräsentation (4:3)</PresentationFormat>
  <Paragraphs>277</Paragraphs>
  <Slides>27</Slides>
  <Notes>27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Calibri</vt:lpstr>
      <vt:lpstr>Courier New</vt:lpstr>
      <vt:lpstr>Arimo</vt:lpstr>
      <vt:lpstr>Lucida Sans</vt:lpstr>
      <vt:lpstr>Arial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Trainable Weka Segmentation Code</vt:lpstr>
      <vt:lpstr>Trainable Weka Segmentation Code</vt:lpstr>
      <vt:lpstr>Image Analysis Pipeline</vt:lpstr>
      <vt:lpstr>Watershed Segmentation</vt:lpstr>
      <vt:lpstr>Watershed Segmentation Code</vt:lpstr>
      <vt:lpstr>Image Analysis Pipeline</vt:lpstr>
      <vt:lpstr>Particle Analyzer</vt:lpstr>
      <vt:lpstr>Particle Analyzer</vt:lpstr>
      <vt:lpstr>Particle Analyzer Code</vt:lpstr>
      <vt:lpstr>Explorative Data Analysis</vt:lpstr>
      <vt:lpstr>Comparison of leaf counts to ground truth</vt:lpstr>
      <vt:lpstr>Bad performance of classifier with mossy plants</vt:lpstr>
      <vt:lpstr>Data Analysis – Overview of A2 Dataset</vt:lpstr>
      <vt:lpstr>Does the size of a leaf relate to its roundness?</vt:lpstr>
      <vt:lpstr>Does the size of a leaf relate to its color?</vt:lpstr>
      <vt:lpstr>Is the number of leaves correlated to total area?</vt:lpstr>
      <vt:lpstr>Summary</vt:lpstr>
      <vt:lpstr>PowerPoint-Präsentation</vt:lpstr>
      <vt:lpstr>Comparison of A1 and A2 dataset</vt:lpstr>
      <vt:lpstr>Distribution of size in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Project 03</dc:title>
  <cp:lastModifiedBy>Regina Wehler</cp:lastModifiedBy>
  <cp:revision>5</cp:revision>
  <dcterms:modified xsi:type="dcterms:W3CDTF">2019-01-17T19:06:01Z</dcterms:modified>
</cp:coreProperties>
</file>